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792" r:id="rId3"/>
    <p:sldId id="790" r:id="rId4"/>
    <p:sldId id="316" r:id="rId5"/>
    <p:sldId id="324" r:id="rId6"/>
    <p:sldId id="712" r:id="rId7"/>
    <p:sldId id="676" r:id="rId8"/>
    <p:sldId id="672" r:id="rId9"/>
    <p:sldId id="793" r:id="rId10"/>
    <p:sldId id="738" r:id="rId11"/>
    <p:sldId id="741" r:id="rId12"/>
    <p:sldId id="308" r:id="rId13"/>
    <p:sldId id="742" r:id="rId14"/>
    <p:sldId id="768" r:id="rId15"/>
    <p:sldId id="675" r:id="rId16"/>
    <p:sldId id="743" r:id="rId17"/>
    <p:sldId id="313" r:id="rId18"/>
    <p:sldId id="794" r:id="rId19"/>
    <p:sldId id="318" r:id="rId20"/>
    <p:sldId id="692" r:id="rId21"/>
    <p:sldId id="299" r:id="rId22"/>
    <p:sldId id="269" r:id="rId23"/>
    <p:sldId id="795" r:id="rId24"/>
    <p:sldId id="305" r:id="rId25"/>
    <p:sldId id="7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94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0" dirty="0"/>
            <a:t>Deep Learning</a:t>
          </a:r>
          <a:endParaRPr lang="en-US" b="0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1" dirty="0"/>
            <a:t>Transformer</a:t>
          </a:r>
          <a:endParaRPr lang="en-US" b="1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0" dirty="0"/>
            <a:t>The Bigger Picture</a:t>
          </a:r>
          <a:endParaRPr lang="en-US" b="0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5F8A9840-886B-1549-86FA-DFF28283C6F7}">
      <dgm:prSet/>
      <dgm:spPr/>
      <dgm:t>
        <a:bodyPr/>
        <a:lstStyle/>
        <a:p>
          <a:r>
            <a:rPr lang="en-US" b="0" dirty="0"/>
            <a:t>Context Engineering</a:t>
          </a:r>
        </a:p>
      </dgm:t>
    </dgm:pt>
    <dgm:pt modelId="{A0E52CAA-BC0A-2241-8286-5195FC90ACDB}" type="parTrans" cxnId="{9C4437E1-A996-CF40-B2F7-2FD90BC18B8E}">
      <dgm:prSet/>
      <dgm:spPr/>
      <dgm:t>
        <a:bodyPr/>
        <a:lstStyle/>
        <a:p>
          <a:endParaRPr lang="de-DE"/>
        </a:p>
      </dgm:t>
    </dgm:pt>
    <dgm:pt modelId="{1EDED046-CF50-0248-AC64-C3620E7361E1}" type="sibTrans" cxnId="{9C4437E1-A996-CF40-B2F7-2FD90BC18B8E}">
      <dgm:prSet/>
      <dgm:spPr/>
      <dgm:t>
        <a:bodyPr/>
        <a:lstStyle/>
        <a:p>
          <a:endParaRPr lang="de-DE"/>
        </a:p>
      </dgm:t>
    </dgm:pt>
    <dgm:pt modelId="{769F0AC1-E7CF-C944-B9AF-EA28932D2656}">
      <dgm:prSet/>
      <dgm:spPr/>
      <dgm:t>
        <a:bodyPr/>
        <a:lstStyle/>
        <a:p>
          <a:r>
            <a:rPr lang="en-US" b="0" dirty="0"/>
            <a:t>Instruction Tuning</a:t>
          </a:r>
        </a:p>
      </dgm:t>
    </dgm:pt>
    <dgm:pt modelId="{8FBFB482-1FAC-2647-9582-FBF2BE51B42C}" type="parTrans" cxnId="{B2C31AC5-CC8D-7848-BF48-4E93CF15F78C}">
      <dgm:prSet/>
      <dgm:spPr/>
      <dgm:t>
        <a:bodyPr/>
        <a:lstStyle/>
        <a:p>
          <a:endParaRPr lang="de-DE"/>
        </a:p>
      </dgm:t>
    </dgm:pt>
    <dgm:pt modelId="{202C7746-1898-184B-8901-869D8C7ADB05}" type="sibTrans" cxnId="{B2C31AC5-CC8D-7848-BF48-4E93CF15F78C}">
      <dgm:prSet/>
      <dgm:spPr/>
      <dgm:t>
        <a:bodyPr/>
        <a:lstStyle/>
        <a:p>
          <a:endParaRPr lang="de-DE"/>
        </a:p>
      </dgm:t>
    </dgm:pt>
    <dgm:pt modelId="{A5BBF571-5253-6E40-82D7-7DFA55C403EE}">
      <dgm:prSet/>
      <dgm:spPr/>
      <dgm:t>
        <a:bodyPr/>
        <a:lstStyle/>
        <a:p>
          <a:r>
            <a:rPr lang="en-US" b="0" dirty="0"/>
            <a:t>LLMs</a:t>
          </a:r>
        </a:p>
      </dgm:t>
    </dgm:pt>
    <dgm:pt modelId="{3F510184-3A7A-F04A-AB3A-A6DA046D9501}" type="parTrans" cxnId="{47933137-DA02-BE4A-92B7-574CA30C7525}">
      <dgm:prSet/>
      <dgm:spPr/>
      <dgm:t>
        <a:bodyPr/>
        <a:lstStyle/>
        <a:p>
          <a:endParaRPr lang="de-DE"/>
        </a:p>
      </dgm:t>
    </dgm:pt>
    <dgm:pt modelId="{EBB0758C-E85A-AE4B-A658-5E0A4625321C}" type="sibTrans" cxnId="{47933137-DA02-BE4A-92B7-574CA30C7525}">
      <dgm:prSet/>
      <dgm:spPr/>
      <dgm:t>
        <a:bodyPr/>
        <a:lstStyle/>
        <a:p>
          <a:endParaRPr lang="de-DE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8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8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8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8"/>
      <dgm:spPr/>
    </dgm:pt>
    <dgm:pt modelId="{DCBD3594-6E80-0B41-BD87-AFAFE90B7B0C}" type="pres">
      <dgm:prSet presAssocID="{0C6B1536-6269-470E-891B-548B1A1741C8}" presName="vert1" presStyleCnt="0"/>
      <dgm:spPr/>
    </dgm:pt>
    <dgm:pt modelId="{9D950D6B-5C89-8A48-9960-CA8B4C499A1A}" type="pres">
      <dgm:prSet presAssocID="{A5BBF571-5253-6E40-82D7-7DFA55C403EE}" presName="thickLine" presStyleLbl="alignNode1" presStyleIdx="2" presStyleCnt="8"/>
      <dgm:spPr/>
    </dgm:pt>
    <dgm:pt modelId="{743C7BE5-F107-5047-8108-35976C730BE6}" type="pres">
      <dgm:prSet presAssocID="{A5BBF571-5253-6E40-82D7-7DFA55C403EE}" presName="horz1" presStyleCnt="0"/>
      <dgm:spPr/>
    </dgm:pt>
    <dgm:pt modelId="{1B96839A-94C6-3747-AECB-6AFE26E91254}" type="pres">
      <dgm:prSet presAssocID="{A5BBF571-5253-6E40-82D7-7DFA55C403EE}" presName="tx1" presStyleLbl="revTx" presStyleIdx="2" presStyleCnt="8"/>
      <dgm:spPr/>
    </dgm:pt>
    <dgm:pt modelId="{437624BB-39AA-794C-B0F6-B2CF5CA2B5A0}" type="pres">
      <dgm:prSet presAssocID="{A5BBF571-5253-6E40-82D7-7DFA55C403EE}" presName="vert1" presStyleCnt="0"/>
      <dgm:spPr/>
    </dgm:pt>
    <dgm:pt modelId="{34CF0AAF-5C3E-5349-AD9D-2034F634313C}" type="pres">
      <dgm:prSet presAssocID="{5F8A9840-886B-1549-86FA-DFF28283C6F7}" presName="thickLine" presStyleLbl="alignNode1" presStyleIdx="3" presStyleCnt="8"/>
      <dgm:spPr/>
    </dgm:pt>
    <dgm:pt modelId="{2F409A89-4A7E-3D4A-93C7-15493EA49A4E}" type="pres">
      <dgm:prSet presAssocID="{5F8A9840-886B-1549-86FA-DFF28283C6F7}" presName="horz1" presStyleCnt="0"/>
      <dgm:spPr/>
    </dgm:pt>
    <dgm:pt modelId="{D2ABD2C0-EDD7-194E-81CA-D9A5311A1607}" type="pres">
      <dgm:prSet presAssocID="{5F8A9840-886B-1549-86FA-DFF28283C6F7}" presName="tx1" presStyleLbl="revTx" presStyleIdx="3" presStyleCnt="8"/>
      <dgm:spPr/>
    </dgm:pt>
    <dgm:pt modelId="{F666EF11-8510-CD40-BB10-489FF0DA3CFF}" type="pres">
      <dgm:prSet presAssocID="{5F8A9840-886B-1549-86FA-DFF28283C6F7}" presName="vert1" presStyleCnt="0"/>
      <dgm:spPr/>
    </dgm:pt>
    <dgm:pt modelId="{8A505F94-65E4-9D41-AC2C-CCE8BD4C175F}" type="pres">
      <dgm:prSet presAssocID="{288D3E87-5781-4F83-84CB-1610EAD21773}" presName="thickLine" presStyleLbl="alignNode1" presStyleIdx="4" presStyleCnt="8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4" presStyleCnt="8"/>
      <dgm:spPr/>
    </dgm:pt>
    <dgm:pt modelId="{7F071049-5D5A-2445-8B31-652B1063C281}" type="pres">
      <dgm:prSet presAssocID="{288D3E87-5781-4F83-84CB-1610EAD21773}" presName="vert1" presStyleCnt="0"/>
      <dgm:spPr/>
    </dgm:pt>
    <dgm:pt modelId="{322460D7-6763-F646-87E9-10A1FE9FDC20}" type="pres">
      <dgm:prSet presAssocID="{769F0AC1-E7CF-C944-B9AF-EA28932D2656}" presName="thickLine" presStyleLbl="alignNode1" presStyleIdx="5" presStyleCnt="8"/>
      <dgm:spPr/>
    </dgm:pt>
    <dgm:pt modelId="{2E474F08-D54F-E14D-9A99-2C037C893DD5}" type="pres">
      <dgm:prSet presAssocID="{769F0AC1-E7CF-C944-B9AF-EA28932D2656}" presName="horz1" presStyleCnt="0"/>
      <dgm:spPr/>
    </dgm:pt>
    <dgm:pt modelId="{9B5DA0EB-3C02-EE40-A02E-5B28D39BEF31}" type="pres">
      <dgm:prSet presAssocID="{769F0AC1-E7CF-C944-B9AF-EA28932D2656}" presName="tx1" presStyleLbl="revTx" presStyleIdx="5" presStyleCnt="8"/>
      <dgm:spPr/>
    </dgm:pt>
    <dgm:pt modelId="{062608B4-F5A4-C943-8091-EEFBA40E325A}" type="pres">
      <dgm:prSet presAssocID="{769F0AC1-E7CF-C944-B9AF-EA28932D2656}" presName="vert1" presStyleCnt="0"/>
      <dgm:spPr/>
    </dgm:pt>
    <dgm:pt modelId="{3D5DC94A-13EE-9348-AB63-BA6D7AB77EF3}" type="pres">
      <dgm:prSet presAssocID="{DDA901FD-5C05-41F1-A824-5C833C35698E}" presName="thickLine" presStyleLbl="alignNode1" presStyleIdx="6" presStyleCnt="8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6" presStyleCnt="8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7" presStyleCnt="8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7" presStyleCnt="8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47933137-DA02-BE4A-92B7-574CA30C7525}" srcId="{56648FB5-C09B-4C87-AEF3-A553C798BCF5}" destId="{A5BBF571-5253-6E40-82D7-7DFA55C403EE}" srcOrd="2" destOrd="0" parTransId="{3F510184-3A7A-F04A-AB3A-A6DA046D9501}" sibTransId="{EBB0758C-E85A-AE4B-A658-5E0A4625321C}"/>
    <dgm:cxn modelId="{76557D45-55A9-46E4-80D0-E1396A52CE52}" srcId="{56648FB5-C09B-4C87-AEF3-A553C798BCF5}" destId="{DDA901FD-5C05-41F1-A824-5C833C35698E}" srcOrd="6" destOrd="0" parTransId="{D760294E-1D9B-408E-B689-8391D4CF7D9C}" sibTransId="{EDCB14DE-D3C3-4E5C-A331-71113C0250BD}"/>
    <dgm:cxn modelId="{DC6A2B55-9959-9E41-8C4C-FB8FF415BF70}" type="presOf" srcId="{A5BBF571-5253-6E40-82D7-7DFA55C403EE}" destId="{1B96839A-94C6-3747-AECB-6AFE26E91254}" srcOrd="0" destOrd="0" presId="urn:microsoft.com/office/officeart/2008/layout/LinedList"/>
    <dgm:cxn modelId="{5328FF68-AF12-2640-82DD-4A8558848644}" type="presOf" srcId="{5F8A9840-886B-1549-86FA-DFF28283C6F7}" destId="{D2ABD2C0-EDD7-194E-81CA-D9A5311A1607}" srcOrd="0" destOrd="0" presId="urn:microsoft.com/office/officeart/2008/layout/LinedList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4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5E824FB9-2CC4-6F45-B749-FE401FFAEECB}" type="presOf" srcId="{769F0AC1-E7CF-C944-B9AF-EA28932D2656}" destId="{9B5DA0EB-3C02-EE40-A02E-5B28D39BEF31}" srcOrd="0" destOrd="0" presId="urn:microsoft.com/office/officeart/2008/layout/LinedList"/>
    <dgm:cxn modelId="{B2C31AC5-CC8D-7848-BF48-4E93CF15F78C}" srcId="{56648FB5-C09B-4C87-AEF3-A553C798BCF5}" destId="{769F0AC1-E7CF-C944-B9AF-EA28932D2656}" srcOrd="5" destOrd="0" parTransId="{8FBFB482-1FAC-2647-9582-FBF2BE51B42C}" sibTransId="{202C7746-1898-184B-8901-869D8C7ADB05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7" destOrd="0" parTransId="{204DD833-1CD5-42F1-B596-8D8B6D369E5E}" sibTransId="{838162BB-5917-468F-85CC-DC0FE427929A}"/>
    <dgm:cxn modelId="{9C4437E1-A996-CF40-B2F7-2FD90BC18B8E}" srcId="{56648FB5-C09B-4C87-AEF3-A553C798BCF5}" destId="{5F8A9840-886B-1549-86FA-DFF28283C6F7}" srcOrd="3" destOrd="0" parTransId="{A0E52CAA-BC0A-2241-8286-5195FC90ACDB}" sibTransId="{1EDED046-CF50-0248-AC64-C3620E7361E1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7D8B3A70-16CC-F84A-9F91-D5B131994F10}" type="presParOf" srcId="{7852B3C2-A44C-F446-9060-CA21A0D28991}" destId="{9D950D6B-5C89-8A48-9960-CA8B4C499A1A}" srcOrd="4" destOrd="0" presId="urn:microsoft.com/office/officeart/2008/layout/LinedList"/>
    <dgm:cxn modelId="{D70F27A6-397A-DC46-AAEC-F9F14C2305DE}" type="presParOf" srcId="{7852B3C2-A44C-F446-9060-CA21A0D28991}" destId="{743C7BE5-F107-5047-8108-35976C730BE6}" srcOrd="5" destOrd="0" presId="urn:microsoft.com/office/officeart/2008/layout/LinedList"/>
    <dgm:cxn modelId="{CC4867C0-5011-5F4E-9804-22ED95B3CC58}" type="presParOf" srcId="{743C7BE5-F107-5047-8108-35976C730BE6}" destId="{1B96839A-94C6-3747-AECB-6AFE26E91254}" srcOrd="0" destOrd="0" presId="urn:microsoft.com/office/officeart/2008/layout/LinedList"/>
    <dgm:cxn modelId="{FD8C6B51-C075-9B49-B1E3-2F72B8A0DF12}" type="presParOf" srcId="{743C7BE5-F107-5047-8108-35976C730BE6}" destId="{437624BB-39AA-794C-B0F6-B2CF5CA2B5A0}" srcOrd="1" destOrd="0" presId="urn:microsoft.com/office/officeart/2008/layout/LinedList"/>
    <dgm:cxn modelId="{A0D8D8B1-D102-CD41-9B65-91AB43686584}" type="presParOf" srcId="{7852B3C2-A44C-F446-9060-CA21A0D28991}" destId="{34CF0AAF-5C3E-5349-AD9D-2034F634313C}" srcOrd="6" destOrd="0" presId="urn:microsoft.com/office/officeart/2008/layout/LinedList"/>
    <dgm:cxn modelId="{157023DC-8251-F747-A790-8E9B78B3C8BE}" type="presParOf" srcId="{7852B3C2-A44C-F446-9060-CA21A0D28991}" destId="{2F409A89-4A7E-3D4A-93C7-15493EA49A4E}" srcOrd="7" destOrd="0" presId="urn:microsoft.com/office/officeart/2008/layout/LinedList"/>
    <dgm:cxn modelId="{D1200007-6A5D-FF43-8575-646BBC8E6C4E}" type="presParOf" srcId="{2F409A89-4A7E-3D4A-93C7-15493EA49A4E}" destId="{D2ABD2C0-EDD7-194E-81CA-D9A5311A1607}" srcOrd="0" destOrd="0" presId="urn:microsoft.com/office/officeart/2008/layout/LinedList"/>
    <dgm:cxn modelId="{87263814-0091-8A4A-828B-0F2A3C686C09}" type="presParOf" srcId="{2F409A89-4A7E-3D4A-93C7-15493EA49A4E}" destId="{F666EF11-8510-CD40-BB10-489FF0DA3CFF}" srcOrd="1" destOrd="0" presId="urn:microsoft.com/office/officeart/2008/layout/LinedList"/>
    <dgm:cxn modelId="{40CF11BD-58ED-0E4F-B3B7-F9CAAA40AD73}" type="presParOf" srcId="{7852B3C2-A44C-F446-9060-CA21A0D28991}" destId="{8A505F94-65E4-9D41-AC2C-CCE8BD4C175F}" srcOrd="8" destOrd="0" presId="urn:microsoft.com/office/officeart/2008/layout/LinedList"/>
    <dgm:cxn modelId="{0B980FB1-5585-2342-BD3C-2366897F0984}" type="presParOf" srcId="{7852B3C2-A44C-F446-9060-CA21A0D28991}" destId="{B678B193-63FE-3044-8C53-579A035591F8}" srcOrd="9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9A7F5AD0-DD95-3843-95C2-CCB3573D0F7B}" type="presParOf" srcId="{7852B3C2-A44C-F446-9060-CA21A0D28991}" destId="{322460D7-6763-F646-87E9-10A1FE9FDC20}" srcOrd="10" destOrd="0" presId="urn:microsoft.com/office/officeart/2008/layout/LinedList"/>
    <dgm:cxn modelId="{0F8C97D4-B05E-6947-AB11-E0CE7BA1FBBB}" type="presParOf" srcId="{7852B3C2-A44C-F446-9060-CA21A0D28991}" destId="{2E474F08-D54F-E14D-9A99-2C037C893DD5}" srcOrd="11" destOrd="0" presId="urn:microsoft.com/office/officeart/2008/layout/LinedList"/>
    <dgm:cxn modelId="{24B86091-C966-5641-9975-3A18E8CC2451}" type="presParOf" srcId="{2E474F08-D54F-E14D-9A99-2C037C893DD5}" destId="{9B5DA0EB-3C02-EE40-A02E-5B28D39BEF31}" srcOrd="0" destOrd="0" presId="urn:microsoft.com/office/officeart/2008/layout/LinedList"/>
    <dgm:cxn modelId="{C6076B37-8BDA-7348-B420-D00A46E8547E}" type="presParOf" srcId="{2E474F08-D54F-E14D-9A99-2C037C893DD5}" destId="{062608B4-F5A4-C943-8091-EEFBA40E325A}" srcOrd="1" destOrd="0" presId="urn:microsoft.com/office/officeart/2008/layout/LinedList"/>
    <dgm:cxn modelId="{7A9EE529-C307-D440-8910-336F08C35B83}" type="presParOf" srcId="{7852B3C2-A44C-F446-9060-CA21A0D28991}" destId="{3D5DC94A-13EE-9348-AB63-BA6D7AB77EF3}" srcOrd="12" destOrd="0" presId="urn:microsoft.com/office/officeart/2008/layout/LinedList"/>
    <dgm:cxn modelId="{B6134942-BB7E-6A49-B625-7DF71CC12E8A}" type="presParOf" srcId="{7852B3C2-A44C-F446-9060-CA21A0D28991}" destId="{27EB4548-6597-7A48-B8EB-8D5D075E0879}" srcOrd="13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14" destOrd="0" presId="urn:microsoft.com/office/officeart/2008/layout/LinedList"/>
    <dgm:cxn modelId="{3CB3EB14-3FB4-7040-B2C6-572E38DFBAF8}" type="presParOf" srcId="{7852B3C2-A44C-F446-9060-CA21A0D28991}" destId="{FE30EA44-022B-FF41-BE9E-EF735E26A50E}" srcOrd="15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Deep Learning</a:t>
          </a:r>
          <a:endParaRPr lang="en-US" sz="2500" b="0" kern="1200" dirty="0"/>
        </a:p>
      </dsp:txBody>
      <dsp:txXfrm>
        <a:off x="0" y="0"/>
        <a:ext cx="10515600" cy="543917"/>
      </dsp:txXfrm>
    </dsp:sp>
    <dsp:sp modelId="{A11F9CE2-7889-D042-B67A-3B946F072596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Transformer</a:t>
          </a:r>
          <a:endParaRPr lang="en-US" sz="2500" b="1" kern="1200" dirty="0"/>
        </a:p>
      </dsp:txBody>
      <dsp:txXfrm>
        <a:off x="0" y="543917"/>
        <a:ext cx="10515600" cy="543917"/>
      </dsp:txXfrm>
    </dsp:sp>
    <dsp:sp modelId="{9D950D6B-5C89-8A48-9960-CA8B4C499A1A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6839A-94C6-3747-AECB-6AFE26E91254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LLMs</a:t>
          </a:r>
        </a:p>
      </dsp:txBody>
      <dsp:txXfrm>
        <a:off x="0" y="1087834"/>
        <a:ext cx="10515600" cy="543917"/>
      </dsp:txXfrm>
    </dsp:sp>
    <dsp:sp modelId="{34CF0AAF-5C3E-5349-AD9D-2034F634313C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D2C0-EDD7-194E-81CA-D9A5311A1607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Context Engineering</a:t>
          </a:r>
        </a:p>
      </dsp:txBody>
      <dsp:txXfrm>
        <a:off x="0" y="1631751"/>
        <a:ext cx="10515600" cy="543917"/>
      </dsp:txXfrm>
    </dsp:sp>
    <dsp:sp modelId="{8A505F94-65E4-9D41-AC2C-CCE8BD4C175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Finetuning</a:t>
          </a:r>
          <a:endParaRPr lang="en-US" sz="2500" b="0" kern="1200" dirty="0"/>
        </a:p>
      </dsp:txBody>
      <dsp:txXfrm>
        <a:off x="0" y="2175669"/>
        <a:ext cx="10515600" cy="543917"/>
      </dsp:txXfrm>
    </dsp:sp>
    <dsp:sp modelId="{322460D7-6763-F646-87E9-10A1FE9FDC20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DA0EB-3C02-EE40-A02E-5B28D39BEF31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Instruction Tuning</a:t>
          </a:r>
        </a:p>
      </dsp:txBody>
      <dsp:txXfrm>
        <a:off x="0" y="2719586"/>
        <a:ext cx="10515600" cy="543917"/>
      </dsp:txXfrm>
    </dsp:sp>
    <dsp:sp modelId="{3D5DC94A-13EE-9348-AB63-BA6D7AB77EF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Agents</a:t>
          </a:r>
          <a:endParaRPr lang="en-US" sz="2500" kern="1200" dirty="0"/>
        </a:p>
      </dsp:txBody>
      <dsp:txXfrm>
        <a:off x="0" y="3263503"/>
        <a:ext cx="10515600" cy="543917"/>
      </dsp:txXfrm>
    </dsp:sp>
    <dsp:sp modelId="{20D72B1E-AD82-9E49-86D8-09A4DD4D6212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The Bigger Picture</a:t>
          </a:r>
          <a:endParaRPr lang="en-US" sz="2500" b="0" kern="1200" dirty="0"/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18/07/2025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18/07/2025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18/07/2025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18/07/2025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18/07/2025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18/07/2025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edreview.com/2019/02/22/yann-lecun-cake-analogy-2-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://jalammar.github.io/illustrated-transform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medium.com/@alexmriggio/bert-for-sequence-classification-from-scratch-code-and-theory-fb88053800f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arxiv.org/abs/2104.0986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2.0316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letter.maartengrootendorst.com/p/a-visual-guide-to-mixture-of-exper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transformer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</a:t>
            </a:r>
            <a:r>
              <a:rPr lang="en-DE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19287"/>
            <a:ext cx="666326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unsupervised learning </a:t>
            </a:r>
            <a:r>
              <a:rPr lang="en-GB" sz="2400" dirty="0"/>
              <a:t>(l</a:t>
            </a:r>
            <a:r>
              <a:rPr lang="en-DE" sz="2400" dirty="0"/>
              <a:t>earning by observation</a:t>
            </a:r>
            <a:r>
              <a:rPr lang="de-DE" sz="2400" dirty="0"/>
              <a:t>)</a:t>
            </a:r>
            <a:endParaRPr lang="en-DE" sz="2400" dirty="0"/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400" dirty="0"/>
              <a:t>input-output mapping like supervised learning</a:t>
            </a:r>
          </a:p>
          <a:p>
            <a:r>
              <a:rPr lang="en-GB" sz="2400" dirty="0"/>
              <a:t>b</a:t>
            </a:r>
            <a:r>
              <a:rPr lang="en-DE" sz="2400" dirty="0"/>
              <a:t>ut generating labels itself </a:t>
            </a:r>
            <a:r>
              <a:rPr lang="en-DE" sz="2400"/>
              <a:t>from input</a:t>
            </a:r>
            <a:r>
              <a:rPr lang="de-DE" sz="2400" dirty="0"/>
              <a:t>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7970359" y="1033707"/>
            <a:ext cx="40236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1846291"/>
            <a:ext cx="3724860" cy="2697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436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E634650-3734-0ACC-54B5-CD0CF49B741F}"/>
              </a:ext>
            </a:extLst>
          </p:cNvPr>
          <p:cNvSpPr txBox="1"/>
          <p:nvPr/>
        </p:nvSpPr>
        <p:spPr>
          <a:xfrm>
            <a:off x="457199" y="5554912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 books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CDDAB50-16FA-BDF1-CDC3-2B81B557BA2D}"/>
              </a:ext>
            </a:extLst>
          </p:cNvPr>
          <p:cNvSpPr txBox="1"/>
          <p:nvPr/>
        </p:nvSpPr>
        <p:spPr>
          <a:xfrm>
            <a:off x="457199" y="5140283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96201BF-F20D-0790-E25C-A42DE69816EA}"/>
              </a:ext>
            </a:extLst>
          </p:cNvPr>
          <p:cNvSpPr/>
          <p:nvPr/>
        </p:nvSpPr>
        <p:spPr>
          <a:xfrm>
            <a:off x="8995946" y="5179960"/>
            <a:ext cx="1185333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5889AD7-3E4E-25B5-222D-145006538CF5}"/>
              </a:ext>
            </a:extLst>
          </p:cNvPr>
          <p:cNvSpPr/>
          <p:nvPr/>
        </p:nvSpPr>
        <p:spPr>
          <a:xfrm>
            <a:off x="10238298" y="5594589"/>
            <a:ext cx="847061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 Awareness: </a:t>
            </a:r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ttention </a:t>
            </a:r>
            <a:r>
              <a:rPr lang="de-DE" sz="2600" dirty="0">
                <a:hlinkClick r:id="rId2"/>
              </a:rPr>
              <a:t>I</a:t>
            </a:r>
            <a:r>
              <a:rPr lang="en-DE" sz="2600" dirty="0">
                <a:hlinkClick r:id="rId2"/>
              </a:rPr>
              <a:t>s </a:t>
            </a: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ll </a:t>
            </a:r>
            <a:r>
              <a:rPr lang="de-DE" sz="2600" dirty="0">
                <a:hlinkClick r:id="rId2"/>
              </a:rPr>
              <a:t>Y</a:t>
            </a:r>
            <a:r>
              <a:rPr lang="en-DE" sz="2600" dirty="0">
                <a:hlinkClick r:id="rId2"/>
              </a:rPr>
              <a:t>ou </a:t>
            </a:r>
            <a:r>
              <a:rPr lang="de-DE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eed</a:t>
            </a:r>
            <a:r>
              <a:rPr lang="en-DE" sz="2600" dirty="0"/>
              <a:t>:</a:t>
            </a:r>
            <a:endParaRPr lang="en-GB" sz="2600" dirty="0"/>
          </a:p>
          <a:p>
            <a:pPr marL="0" indent="0">
              <a:buNone/>
            </a:pPr>
            <a:r>
              <a:rPr lang="de-DE" sz="2600" dirty="0"/>
              <a:t>completely replaced recurrent neural networks</a:t>
            </a:r>
            <a:r>
              <a:rPr lang="en-GB" sz="2600" dirty="0"/>
              <a:t> (RNN)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much </a:t>
            </a:r>
            <a:r>
              <a:rPr lang="en-DE" sz="2600" dirty="0">
                <a:sym typeface="Wingdings" pitchFamily="2" charset="2"/>
              </a:rPr>
              <a:t>more parallelization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bigger models</a:t>
            </a: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76852"/>
            <a:ext cx="3541301" cy="503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B3E4-2DB6-65FE-A9AD-40C8BDD95368}"/>
              </a:ext>
            </a:extLst>
          </p:cNvPr>
          <p:cNvSpPr txBox="1"/>
          <p:nvPr/>
        </p:nvSpPr>
        <p:spPr>
          <a:xfrm>
            <a:off x="8845493" y="122094"/>
            <a:ext cx="327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transformer: sequence-to-sequence model (e.g., for machine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7407-421F-E8C3-9910-89BF31E8FC5D}"/>
              </a:ext>
            </a:extLst>
          </p:cNvPr>
          <p:cNvSpPr txBox="1"/>
          <p:nvPr/>
        </p:nvSpPr>
        <p:spPr>
          <a:xfrm>
            <a:off x="9279914" y="610922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encoder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B70B9-1391-5F36-D215-544895BA33D0}"/>
              </a:ext>
            </a:extLst>
          </p:cNvPr>
          <p:cNvSpPr txBox="1"/>
          <p:nvPr/>
        </p:nvSpPr>
        <p:spPr>
          <a:xfrm>
            <a:off x="10482141" y="61014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decoder</a:t>
            </a:r>
            <a:endParaRPr lang="en-GB" dirty="0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B299F50-2939-0385-3115-D64904951E11}"/>
              </a:ext>
            </a:extLst>
          </p:cNvPr>
          <p:cNvSpPr txBox="1"/>
          <p:nvPr/>
        </p:nvSpPr>
        <p:spPr>
          <a:xfrm>
            <a:off x="3825766" y="5881936"/>
            <a:ext cx="4128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/>
              <a:t>encoder/decoder</a:t>
            </a:r>
            <a:r>
              <a:rPr lang="de-DE" sz="2200" dirty="0"/>
              <a:t> </a:t>
            </a:r>
            <a:r>
              <a:rPr lang="de-DE" sz="2200" dirty="0" err="1"/>
              <a:t>stacks</a:t>
            </a:r>
            <a:r>
              <a:rPr lang="de-DE" sz="2200" dirty="0"/>
              <a:t> (</a:t>
            </a:r>
            <a:r>
              <a:rPr lang="de-DE" sz="2200" dirty="0" err="1"/>
              <a:t>depth</a:t>
            </a:r>
            <a:r>
              <a:rPr lang="de-DE" sz="2200" dirty="0"/>
              <a:t>): </a:t>
            </a:r>
            <a:r>
              <a:rPr lang="en-DE" sz="2200"/>
              <a:t>output fed </a:t>
            </a:r>
            <a:r>
              <a:rPr lang="en-DE" sz="2200" dirty="0"/>
              <a:t>as input to </a:t>
            </a:r>
            <a:r>
              <a:rPr lang="en-DE" sz="2200"/>
              <a:t>next one</a:t>
            </a:r>
            <a:endParaRPr lang="en-DE" sz="2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8467F4-F7FE-68E7-EAB0-B7F0B00E9E9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954259" y="4001294"/>
            <a:ext cx="811369" cy="2265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8CB132-CA33-FA0A-F9B0-7D82FFFE367B}"/>
              </a:ext>
            </a:extLst>
          </p:cNvPr>
          <p:cNvCxnSpPr>
            <a:stCxn id="4" idx="3"/>
          </p:cNvCxnSpPr>
          <p:nvPr/>
        </p:nvCxnSpPr>
        <p:spPr>
          <a:xfrm flipV="1">
            <a:off x="7954259" y="3552497"/>
            <a:ext cx="3806817" cy="2714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  <a:r>
              <a:rPr lang="de-DE" dirty="0"/>
              <a:t> Mechanism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</a:t>
            </a:r>
            <a:r>
              <a:rPr lang="de-DE" sz="2600" dirty="0"/>
              <a:t>token</a:t>
            </a:r>
            <a:r>
              <a:rPr lang="en-DE" sz="2600" dirty="0"/>
              <a:t>s in terms of relevance for encoding of given </a:t>
            </a:r>
            <a:r>
              <a:rPr lang="de-DE" sz="2600" dirty="0"/>
              <a:t>token</a:t>
            </a:r>
            <a:r>
              <a:rPr lang="en-DE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934"/>
            <a:ext cx="4026031" cy="388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only allow to attend to earlier positions in sequence (masking future positions by setting them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000" dirty="0"/>
                  <a:t>)</a:t>
                </a:r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blipFill>
                <a:blip r:embed="rId3"/>
                <a:stretch>
                  <a:fillRect l="-1825" t="-2304" r="-3285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3124000" y="6415801"/>
            <a:ext cx="592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3716866" y="2900896"/>
            <a:ext cx="399170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E03133-ED4C-AE8D-9AF8-953611BFE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0213" y="1407583"/>
            <a:ext cx="4123973" cy="49487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44664" y="4969933"/>
            <a:ext cx="2013736" cy="11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850DC-CE6F-155D-F5F1-8A70D343B064}"/>
              </a:ext>
            </a:extLst>
          </p:cNvPr>
          <p:cNvSpPr txBox="1"/>
          <p:nvPr/>
        </p:nvSpPr>
        <p:spPr>
          <a:xfrm>
            <a:off x="8823557" y="976696"/>
            <a:ext cx="25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GPT (decoder-only):</a:t>
            </a:r>
            <a:endParaRPr lang="en-GB" sz="2200" dirty="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B34FD39B-830D-AF3A-4092-668B964D7AA7}"/>
              </a:ext>
            </a:extLst>
          </p:cNvPr>
          <p:cNvSpPr/>
          <p:nvPr/>
        </p:nvSpPr>
        <p:spPr>
          <a:xfrm>
            <a:off x="9810205" y="4140340"/>
            <a:ext cx="671529" cy="11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C6D2-7C83-82B0-FF51-95368AD74B3B}"/>
              </a:ext>
            </a:extLst>
          </p:cNvPr>
          <p:cNvCxnSpPr>
            <a:cxnSpLocks/>
          </p:cNvCxnSpPr>
          <p:nvPr/>
        </p:nvCxnSpPr>
        <p:spPr>
          <a:xfrm>
            <a:off x="3598333" y="4842939"/>
            <a:ext cx="6203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matrices created from input embeddings by multiplication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  <a:blipFill>
                <a:blip r:embed="rId2"/>
                <a:stretch>
                  <a:fillRect l="-1614" t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5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366978" y="6414894"/>
            <a:ext cx="614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453472" y="4731028"/>
            <a:ext cx="457404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529670" y="3051884"/>
            <a:ext cx="430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key-word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7520" y="5700524"/>
            <a:ext cx="362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30461" y="3652049"/>
            <a:ext cx="943832" cy="3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blipFill>
                <a:blip r:embed="rId6"/>
                <a:stretch>
                  <a:fillRect l="-1345" t="-2632" r="-448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160933" y="1480979"/>
            <a:ext cx="836750" cy="125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997683" y="1480979"/>
            <a:ext cx="1212103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35" y="4563126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83791" y="561045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98793" y="5303760"/>
            <a:ext cx="120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23A2402-E105-6802-1513-F2F26EDF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83" y="35984"/>
            <a:ext cx="6850974" cy="570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F1FD18-D2A0-2078-98E0-DBA1C40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MatMul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11593-CE88-D625-4052-59C05976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684"/>
            <a:ext cx="10515600" cy="931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D468-A5B3-3E34-5C8E-5963984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2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Dimensions in 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5" y="2061849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5" y="4117064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538479" y="279756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327115" y="2463798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327115" y="4633723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478867" y="5450600"/>
            <a:ext cx="607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7" name="Picture 6" descr="A diagram of a projector&#10;&#10;AI-generated content may be incorrect.">
            <a:extLst>
              <a:ext uri="{FF2B5EF4-FFF2-40B4-BE49-F238E27FC236}">
                <a16:creationId xmlns:a16="http://schemas.microsoft.com/office/drawing/2014/main" id="{60FC894E-70C0-A954-E1C5-0B11260A3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9" y="2188831"/>
            <a:ext cx="3593818" cy="29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0" y="6021229"/>
            <a:ext cx="579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92875"/>
            <a:ext cx="567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168013" y="3429000"/>
            <a:ext cx="4213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endParaRPr lang="de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>
                    <a:sym typeface="Wingdings" pitchFamily="2" charset="2"/>
                  </a:rPr>
                  <a:t>different </a:t>
                </a:r>
                <a:r>
                  <a:rPr lang="de-DE" sz="2200" dirty="0" err="1">
                    <a:sym typeface="Wingdings" pitchFamily="2" charset="2"/>
                  </a:rPr>
                  <a:t>options</a:t>
                </a:r>
                <a:r>
                  <a:rPr lang="en-DE" sz="2200">
                    <a:sym typeface="Wingdings" pitchFamily="2" charset="2"/>
                  </a:rPr>
                  <a:t>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>
                    <a:sym typeface="Wingdings" pitchFamily="2" charset="2"/>
                    <a:hlinkClick r:id="rId2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relative and absolute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  <a:blipFill>
                <a:blip r:embed="rId3"/>
                <a:stretch>
                  <a:fillRect l="-656" t="-1744" r="-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blipFill>
                <a:blip r:embed="rId4"/>
                <a:stretch>
                  <a:fillRect t="-2439" b="-9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29" y="5839222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>
            <a:cxnSpLocks/>
          </p:cNvCxnSpPr>
          <p:nvPr/>
        </p:nvCxnSpPr>
        <p:spPr>
          <a:xfrm>
            <a:off x="1345324" y="5672088"/>
            <a:ext cx="189186" cy="5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>
            <a:cxnSpLocks/>
          </p:cNvCxnSpPr>
          <p:nvPr/>
        </p:nvCxnSpPr>
        <p:spPr>
          <a:xfrm flipH="1">
            <a:off x="2343807" y="5672088"/>
            <a:ext cx="265094" cy="41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48C637-EDB0-C639-5A79-361471EE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D20E608-C6EA-C42C-733D-BAAD3EEC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84" y="0"/>
            <a:ext cx="7232431" cy="68580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9BF1C5E3-778B-E04F-D643-6CB0DAF244B4}"/>
              </a:ext>
            </a:extLst>
          </p:cNvPr>
          <p:cNvSpPr txBox="1"/>
          <p:nvPr/>
        </p:nvSpPr>
        <p:spPr>
          <a:xfrm>
            <a:off x="9144431" y="6233239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771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42" y="1825625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951F3-B27A-2FF8-5593-9389610D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120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DE"/>
              <a:t>kip connections</a:t>
            </a:r>
            <a:r>
              <a:rPr lang="en-GB" dirty="0"/>
              <a:t> </a:t>
            </a:r>
            <a:r>
              <a:rPr lang="en-DE"/>
              <a:t>improve robustness</a:t>
            </a:r>
            <a:r>
              <a:rPr lang="en-GB" dirty="0"/>
              <a:t> by</a:t>
            </a:r>
          </a:p>
          <a:p>
            <a:pPr marL="342900" indent="-342900"/>
            <a:r>
              <a:rPr lang="en-DE"/>
              <a:t>preserving </a:t>
            </a:r>
            <a:r>
              <a:rPr lang="en-GB" dirty="0"/>
              <a:t>original </a:t>
            </a:r>
            <a:r>
              <a:rPr lang="en-DE"/>
              <a:t>input</a:t>
            </a:r>
            <a:r>
              <a:rPr lang="en-GB" dirty="0"/>
              <a:t> (</a:t>
            </a:r>
            <a:r>
              <a:rPr lang="en-DE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/>
            <a:r>
              <a:rPr lang="en-GB" dirty="0"/>
              <a:t>easier learning of identity functions (useful for disregarding modules that do not improve model performance)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convergence</a:t>
            </a:r>
            <a:r>
              <a:rPr lang="de-DE" dirty="0"/>
              <a:t>, and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normalizing</a:t>
            </a:r>
            <a:r>
              <a:rPr lang="de-DE" dirty="0"/>
              <a:t> </a:t>
            </a:r>
            <a:r>
              <a:rPr lang="de-DE" dirty="0" err="1"/>
              <a:t>activations</a:t>
            </a:r>
            <a:r>
              <a:rPr lang="de-DE" dirty="0"/>
              <a:t> per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token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11622687" y="5210011"/>
            <a:ext cx="569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084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02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en-DE"/>
              <a:t>Layer Norm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6956"/>
            <a:ext cx="10649607" cy="838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batch norm typically in computer vision</a:t>
            </a:r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/>
              <a:t>ayer norm in NLP (variable-sized inputs)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BC85DA4-7F9F-6938-21DA-6F82E361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17" y="2442714"/>
            <a:ext cx="4947675" cy="400920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0979077-8E8B-89A9-0E35-8BC61B47D0D3}"/>
              </a:ext>
            </a:extLst>
          </p:cNvPr>
          <p:cNvSpPr txBox="1"/>
          <p:nvPr/>
        </p:nvSpPr>
        <p:spPr>
          <a:xfrm>
            <a:off x="7227843" y="6506784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Grafik 12" descr="Ein Bild, das mechanisches Spiel, Würfel enthält.&#10;&#10;KI-generierte Inhalte können fehlerhaft sein.">
            <a:extLst>
              <a:ext uri="{FF2B5EF4-FFF2-40B4-BE49-F238E27FC236}">
                <a16:creationId xmlns:a16="http://schemas.microsoft.com/office/drawing/2014/main" id="{113BC395-5D3D-1B45-8AE8-5A31C5EA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" y="2663751"/>
            <a:ext cx="3667900" cy="41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325" cy="1325563"/>
          </a:xfrm>
        </p:spPr>
        <p:txBody>
          <a:bodyPr/>
          <a:lstStyle/>
          <a:p>
            <a:r>
              <a:rPr lang="en-GB" dirty="0"/>
              <a:t>Role of Feed-Forward Neural Networks (FFNN)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441" cy="1938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position-wise FFNNs:</a:t>
            </a:r>
          </a:p>
          <a:p>
            <a:pPr marL="0" indent="0">
              <a:buNone/>
            </a:pPr>
            <a:r>
              <a:rPr lang="en-GB" sz="2400" dirty="0"/>
              <a:t>following each attention layer, apply an identical FFNN (with two layers) independently to each embedding vector</a:t>
            </a:r>
          </a:p>
          <a:p>
            <a:pPr marL="0" indent="0">
              <a:buNone/>
            </a:pPr>
            <a:r>
              <a:rPr lang="en-GB" sz="2400" dirty="0"/>
              <a:t>(correspond to bulk of overall parameters)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838200" y="4196199"/>
            <a:ext cx="752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can be interpreted as compute after connect (attention)</a:t>
            </a:r>
          </a:p>
          <a:p>
            <a:endParaRPr lang="en-GB" sz="2400" dirty="0"/>
          </a:p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</p:txBody>
      </p:sp>
      <p:pic>
        <p:nvPicPr>
          <p:cNvPr id="9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7A4B76FA-F6D1-604F-1B94-10CD039A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96199"/>
            <a:ext cx="3365284" cy="224352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ED2436F0-DE07-6F6E-5426-1096D497D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70" y="1466730"/>
            <a:ext cx="4882055" cy="244771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47EBD74C-BF27-7F5D-2514-9E8A5A6C875A}"/>
              </a:ext>
            </a:extLst>
          </p:cNvPr>
          <p:cNvSpPr txBox="1"/>
          <p:nvPr/>
        </p:nvSpPr>
        <p:spPr>
          <a:xfrm>
            <a:off x="10759284" y="3580477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56C939-DE95-9797-8E8C-EB1D9CB07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945" y="1825625"/>
            <a:ext cx="78538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conversion of final decoder output to predicted next-token probabilities for output vocabulary</a:t>
            </a:r>
          </a:p>
          <a:p>
            <a:endParaRPr lang="en-GB" dirty="0"/>
          </a:p>
          <a:p>
            <a:r>
              <a:rPr lang="en-GB" dirty="0"/>
              <a:t>de-embedding: linear transformation (fully-connected network layer) to vocabulary size</a:t>
            </a:r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/>
              <a:t>oftmax: transformation to probabilities</a:t>
            </a:r>
            <a:r>
              <a:rPr lang="en-GB" dirty="0"/>
              <a:t> (“softness” can be controlled by hyperparameter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temperature)</a:t>
            </a:r>
            <a:endParaRPr lang="en-DE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5" y="6463355"/>
            <a:ext cx="56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48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/>
              <a:t>: sequence </a:t>
            </a:r>
            <a:r>
              <a:rPr lang="en-DE" dirty="0"/>
              <a:t>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0FF6D-DFDA-D8B6-57F9-1E4E5A1E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359C7F5-5ED2-56B1-CC29-17E93D0E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36" y="0"/>
            <a:ext cx="7169727" cy="68580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BAF44B75-C031-7302-EFE9-16881BF40DD5}"/>
              </a:ext>
            </a:extLst>
          </p:cNvPr>
          <p:cNvSpPr txBox="1"/>
          <p:nvPr/>
        </p:nvSpPr>
        <p:spPr>
          <a:xfrm>
            <a:off x="9396971" y="6292691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9460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0567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b="1" dirty="0">
                <a:sym typeface="Wingdings" pitchFamily="2" charset="2"/>
              </a:rPr>
              <a:t>autoregressive</a:t>
            </a:r>
            <a:r>
              <a:rPr lang="en-GB" sz="2600" dirty="0">
                <a:sym typeface="Wingdings" pitchFamily="2" charset="2"/>
              </a:rPr>
              <a:t>: f</a:t>
            </a:r>
            <a:r>
              <a:rPr lang="en-DE" sz="2600" dirty="0">
                <a:sym typeface="Wingdings" pitchFamily="2" charset="2"/>
              </a:rPr>
              <a:t>or </a:t>
            </a:r>
            <a:r>
              <a:rPr lang="en-DE" sz="2600">
                <a:sym typeface="Wingdings" pitchFamily="2" charset="2"/>
              </a:rPr>
              <a:t>each step </a:t>
            </a:r>
            <a:r>
              <a:rPr lang="en-DE" sz="2600" dirty="0">
                <a:sym typeface="Wingdings" pitchFamily="2" charset="2"/>
              </a:rPr>
              <a:t>(iteratively), choose one output </a:t>
            </a:r>
            <a:r>
              <a:rPr lang="en-DE" sz="2600">
                <a:sym typeface="Wingdings" pitchFamily="2" charset="2"/>
              </a:rPr>
              <a:t>token </a:t>
            </a:r>
            <a:r>
              <a:rPr lang="de-DE" sz="2600" dirty="0">
                <a:sym typeface="Wingdings" pitchFamily="2" charset="2"/>
              </a:rPr>
              <a:t>and </a:t>
            </a:r>
            <a:r>
              <a:rPr lang="de-DE" sz="2600" dirty="0" err="1">
                <a:sym typeface="Wingdings" pitchFamily="2" charset="2"/>
              </a:rPr>
              <a:t>then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GB" sz="2600" dirty="0"/>
              <a:t>add it to decoder input sequence for next step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typically, pick according to </a:t>
            </a:r>
            <a:r>
              <a:rPr lang="en-GB" sz="2600" dirty="0" err="1"/>
              <a:t>softmax</a:t>
            </a:r>
            <a:r>
              <a:rPr lang="en-GB" sz="2600" dirty="0"/>
              <a:t> probabilities (degree of randomness controlled by </a:t>
            </a:r>
            <a:r>
              <a:rPr lang="en-GB" sz="2600" dirty="0" err="1"/>
              <a:t>softmax</a:t>
            </a:r>
            <a:r>
              <a:rPr lang="en-GB" sz="2600" dirty="0"/>
              <a:t> temperature)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13" name="Grafik 12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D74DCD3-D6D7-BF51-4DAA-4821ED11F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42" y="1825625"/>
            <a:ext cx="6039958" cy="305674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795DF13-5AB0-D4B9-3113-EAFD364E3807}"/>
              </a:ext>
            </a:extLst>
          </p:cNvPr>
          <p:cNvSpPr txBox="1"/>
          <p:nvPr/>
        </p:nvSpPr>
        <p:spPr>
          <a:xfrm>
            <a:off x="838201" y="5599414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b="1" dirty="0"/>
              <a:t>prompt</a:t>
            </a:r>
            <a:r>
              <a:rPr lang="en-DE" sz="2400"/>
              <a:t>: externally given </a:t>
            </a:r>
            <a:r>
              <a:rPr lang="en-GB" sz="2400" dirty="0"/>
              <a:t>initial sequence for running start and context on which to build rest of sequence</a:t>
            </a:r>
            <a:endParaRPr lang="en-DE" sz="2400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984D978-4BCA-E9FC-AA65-FE9F26FB8CAF}"/>
              </a:ext>
            </a:extLst>
          </p:cNvPr>
          <p:cNvSpPr txBox="1"/>
          <p:nvPr/>
        </p:nvSpPr>
        <p:spPr>
          <a:xfrm>
            <a:off x="11069908" y="4759258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E76FF-845E-4095-16E2-B6EC0A2D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Sampling </a:t>
            </a:r>
            <a:r>
              <a:rPr lang="de-DE" dirty="0" err="1"/>
              <a:t>Strategies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2B8FC-B0EE-2120-C83E-9C1C87963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9383B1-CE9B-7F3C-5320-28AF9CBF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3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7049E-4AA0-8D84-7669-3EA68C9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Part: Transformer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19594E-42C7-982A-BCBD-45DEE050C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tokenizer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A4D195-B0D0-5BB8-D24F-20E2DFAA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81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okenization: </a:t>
            </a:r>
            <a:r>
              <a:rPr lang="en-GB" sz="2600" i="1" dirty="0"/>
              <a:t>breaking text in chunks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w</a:t>
            </a:r>
            <a:r>
              <a:rPr lang="en-DE" sz="2600" dirty="0"/>
              <a:t>ord tokens: different forms, spellings, etc </a:t>
            </a:r>
            <a:r>
              <a:rPr lang="en-DE" sz="2600" dirty="0">
                <a:sym typeface="Wingdings" pitchFamily="2" charset="2"/>
              </a:rPr>
              <a:t> undefined and </a:t>
            </a:r>
            <a:r>
              <a:rPr lang="en-DE" sz="2600" dirty="0"/>
              <a:t>vast vocabulary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c</a:t>
            </a:r>
            <a:r>
              <a:rPr lang="en-DE" sz="2600" dirty="0"/>
              <a:t>haracter tokens: not enough semantic content</a:t>
            </a:r>
            <a:r>
              <a:rPr lang="en-GB" sz="2600" dirty="0"/>
              <a:t> (longer sequences)</a:t>
            </a:r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/>
              <a:t>popular compromise: b</a:t>
            </a:r>
            <a:r>
              <a:rPr lang="en-DE" sz="2600" dirty="0"/>
              <a:t>yte-pair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26821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data compression method used for encoding text as sequence of tokens</a:t>
            </a:r>
            <a:r>
              <a:rPr lang="en-GB" sz="2400" dirty="0"/>
              <a:t> (sub-words)</a:t>
            </a:r>
            <a:endParaRPr lang="en-DE" sz="2400" dirty="0"/>
          </a:p>
          <a:p>
            <a:r>
              <a:rPr lang="en-GB" sz="2400" dirty="0"/>
              <a:t>m</a:t>
            </a:r>
            <a:r>
              <a:rPr lang="en-DE" sz="2400" dirty="0"/>
              <a:t>erging token pairs (starting with characters) with maximum frequency</a:t>
            </a:r>
          </a:p>
          <a:p>
            <a:r>
              <a:rPr lang="en-GB" sz="24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/>
              <a:t>common w</a:t>
            </a:r>
            <a:r>
              <a:rPr lang="en-DE" sz="24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/>
              <a:t>r</a:t>
            </a:r>
            <a:r>
              <a:rPr lang="en-DE" sz="2400" dirty="0"/>
              <a:t>are words encoded as </a:t>
            </a:r>
            <a:r>
              <a:rPr lang="en-GB" sz="2400" dirty="0"/>
              <a:t>s</a:t>
            </a:r>
            <a:r>
              <a:rPr lang="en-DE" sz="2400" dirty="0"/>
              <a:t>equence of tokens (representing word parts)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direct operation on bytes (e.g., </a:t>
            </a:r>
            <a:r>
              <a:rPr lang="en-GB" sz="2400" dirty="0">
                <a:hlinkClick r:id="rId2"/>
              </a:rPr>
              <a:t>ByT5</a:t>
            </a:r>
            <a:r>
              <a:rPr lang="en-GB" sz="2400" dirty="0"/>
              <a:t>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55635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28781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semantic s</a:t>
            </a:r>
            <a:r>
              <a:rPr lang="en-DE" sz="2600"/>
              <a:t>imilarity</a:t>
            </a:r>
            <a:endParaRPr lang="de-DE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/>
              <a:t>ord embeddings</a:t>
            </a:r>
            <a:endParaRPr lang="de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 </a:t>
            </a:r>
            <a:r>
              <a:rPr lang="en-DE" sz="2600" dirty="0">
                <a:sym typeface="Wingdings" pitchFamily="2" charset="2"/>
              </a:rPr>
              <a:t>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65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2" y="6075144"/>
            <a:ext cx="196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628466" y="5655733"/>
            <a:ext cx="381001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8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85055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pPr marL="0" indent="0">
              <a:buNone/>
            </a:pPr>
            <a:r>
              <a:rPr lang="en-GB" sz="2600" dirty="0"/>
              <a:t>(c</a:t>
            </a:r>
            <a:r>
              <a:rPr lang="en-DE" sz="2600"/>
              <a:t>an </a:t>
            </a:r>
            <a:r>
              <a:rPr lang="de-DE" sz="2600" dirty="0"/>
              <a:t>also </a:t>
            </a:r>
            <a:r>
              <a:rPr lang="en-DE" sz="2600"/>
              <a:t>be extracted and subsequently used as pretrained embeddings for ot</a:t>
            </a:r>
            <a:r>
              <a:rPr lang="en-GB" sz="2600" dirty="0"/>
              <a:t>he</a:t>
            </a:r>
            <a:r>
              <a:rPr lang="en-DE" sz="2600"/>
              <a:t>r task</a:t>
            </a:r>
            <a:r>
              <a:rPr lang="de-DE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41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BCDC7E5-D7A7-4A4D-D7BA-4ADED892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 &amp; </a:t>
            </a:r>
            <a:r>
              <a:rPr lang="de-DE" dirty="0" err="1"/>
              <a:t>Embeddings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5D160-5F88-C8FA-1779-A31D24A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p:pic>
        <p:nvPicPr>
          <p:cNvPr id="7" name="Grafik 6" descr="Ein Bild, das Text, Screenshot, Zahl, Diagramm enthält.&#10;&#10;KI-generierte Inhalte können fehlerhaft sein.">
            <a:extLst>
              <a:ext uri="{FF2B5EF4-FFF2-40B4-BE49-F238E27FC236}">
                <a16:creationId xmlns:a16="http://schemas.microsoft.com/office/drawing/2014/main" id="{A9B50630-A54E-D44F-A579-EE71DE87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90688"/>
            <a:ext cx="9144000" cy="452398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9B2AC5B-C9B6-DFBA-0AA1-6A856780D62D}"/>
              </a:ext>
            </a:extLst>
          </p:cNvPr>
          <p:cNvSpPr txBox="1"/>
          <p:nvPr/>
        </p:nvSpPr>
        <p:spPr>
          <a:xfrm>
            <a:off x="9715941" y="621467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3334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1112</Words>
  <Application>Microsoft Macintosh PowerPoint</Application>
  <PresentationFormat>Breitbild</PresentationFormat>
  <Paragraphs>203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Transformer</vt:lpstr>
      <vt:lpstr>Course Contents</vt:lpstr>
      <vt:lpstr>This Part: Transformer</vt:lpstr>
      <vt:lpstr>Tokenization</vt:lpstr>
      <vt:lpstr>Byte-Pair Encoding</vt:lpstr>
      <vt:lpstr>Embedding Layers</vt:lpstr>
      <vt:lpstr>Some Thoughts on Word Embeddings</vt:lpstr>
      <vt:lpstr>Word Embeddings as Part of Language Model</vt:lpstr>
      <vt:lpstr>Tokenization &amp; Embeddings</vt:lpstr>
      <vt:lpstr>Self-Supervised Learning</vt:lpstr>
      <vt:lpstr>Context Awareness: Transformer</vt:lpstr>
      <vt:lpstr>Self-Attention Mechanism</vt:lpstr>
      <vt:lpstr>Scaled Dot-Product Attention</vt:lpstr>
      <vt:lpstr>MatMul</vt:lpstr>
      <vt:lpstr>Example: Dimensions in BERT</vt:lpstr>
      <vt:lpstr>Multi-Head Attention</vt:lpstr>
      <vt:lpstr>Positional Encoding</vt:lpstr>
      <vt:lpstr>PowerPoint-Präsentation</vt:lpstr>
      <vt:lpstr>Skip Connections and Layer Normalization</vt:lpstr>
      <vt:lpstr>Batch vs Layer Norm</vt:lpstr>
      <vt:lpstr>Role of Feed-Forward Neural Networks (FFNN)</vt:lpstr>
      <vt:lpstr>De-Embedding and Softmax</vt:lpstr>
      <vt:lpstr>PowerPoint-Präsentation</vt:lpstr>
      <vt:lpstr>Sequence Completion</vt:lpstr>
      <vt:lpstr>Sampling Strategies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88</cp:revision>
  <dcterms:created xsi:type="dcterms:W3CDTF">2025-01-09T11:24:27Z</dcterms:created>
  <dcterms:modified xsi:type="dcterms:W3CDTF">2025-07-18T19:02:40Z</dcterms:modified>
</cp:coreProperties>
</file>